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349" r:id="rId3"/>
    <p:sldId id="265" r:id="rId4"/>
    <p:sldId id="351" r:id="rId5"/>
    <p:sldId id="278" r:id="rId6"/>
    <p:sldId id="279" r:id="rId7"/>
    <p:sldId id="350" r:id="rId8"/>
    <p:sldId id="282" r:id="rId9"/>
    <p:sldId id="271" r:id="rId10"/>
    <p:sldId id="346" r:id="rId11"/>
    <p:sldId id="347" r:id="rId12"/>
    <p:sldId id="292" r:id="rId13"/>
    <p:sldId id="345" r:id="rId14"/>
    <p:sldId id="353" r:id="rId15"/>
    <p:sldId id="352" r:id="rId16"/>
    <p:sldId id="327" r:id="rId17"/>
    <p:sldId id="264" r:id="rId1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에스코어 드림 3 Light" panose="020B0303030302020204" pitchFamily="34" charset="-127"/>
      <p:regular r:id="rId22"/>
    </p:embeddedFont>
    <p:embeddedFont>
      <p:font typeface="에스코어 드림 7 ExtraBold" panose="020B0803030302020204" pitchFamily="34" charset="-127"/>
      <p:bold r:id="rId23"/>
    </p:embeddedFont>
    <p:embeddedFont>
      <p:font typeface="여기어때 잘난체" panose="020B0600000101010101" pitchFamily="50" charset="-127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7474"/>
    <a:srgbClr val="E60000"/>
    <a:srgbClr val="FFE7E7"/>
    <a:srgbClr val="F5E3E3"/>
    <a:srgbClr val="8F8DE7"/>
    <a:srgbClr val="FFF7F7"/>
    <a:srgbClr val="FFDCB9"/>
    <a:srgbClr val="FFFFCD"/>
    <a:srgbClr val="262626"/>
    <a:srgbClr val="E6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73" d="100"/>
          <a:sy n="73" d="100"/>
        </p:scale>
        <p:origin x="25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2:47:1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82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87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86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054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6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46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45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24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06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8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6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s-graduate-ok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C5CB2-E38C-4BA9-B0C4-9BCE2B3FC14D}"/>
              </a:ext>
            </a:extLst>
          </p:cNvPr>
          <p:cNvSpPr txBox="1"/>
          <p:nvPr/>
        </p:nvSpPr>
        <p:spPr>
          <a:xfrm>
            <a:off x="755576" y="1844824"/>
            <a:ext cx="7835720" cy="388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하나하나 조건을 찾지 않고 학업성적확인서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업로드하면 결과 조회 페이지를 보여준다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사용자의 졸업요건이 미달된 경우 부족한 졸업요건 리스트를 제공함으로써 사용자가 졸업 요건을 수기로 확인하는 것과 비교하여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정확성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높이고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시간 절약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ko-KR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사용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사용자는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학년에 상관없이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학업성적확인서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업로드하면 부족한 학점과 본인 학번에 맞는 졸업요건 리스트를 제공받을 수 있고 인기 있는 교양 추천을 받을 수 있으며 정보 공유 게시판을 이용할 수 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pic>
        <p:nvPicPr>
          <p:cNvPr id="3" name="그래픽 2" descr="그룹 단색으로 채워진">
            <a:extLst>
              <a:ext uri="{FF2B5EF4-FFF2-40B4-BE49-F238E27FC236}">
                <a16:creationId xmlns:a16="http://schemas.microsoft.com/office/drawing/2014/main" id="{DE84D144-EF84-BEBC-526D-726674549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4589" y="5386355"/>
            <a:ext cx="1033835" cy="1033835"/>
          </a:xfrm>
          <a:prstGeom prst="rect">
            <a:avLst/>
          </a:prstGeom>
        </p:spPr>
      </p:pic>
      <p:pic>
        <p:nvPicPr>
          <p:cNvPr id="8" name="그래픽 7" descr="로봇 단색으로 채워진">
            <a:extLst>
              <a:ext uri="{FF2B5EF4-FFF2-40B4-BE49-F238E27FC236}">
                <a16:creationId xmlns:a16="http://schemas.microsoft.com/office/drawing/2014/main" id="{64D01393-82C8-795F-A9BC-A1A287243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2048" y="1400200"/>
            <a:ext cx="889248" cy="8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9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3540C-E595-4749-83A3-1C025103EBC2}"/>
              </a:ext>
            </a:extLst>
          </p:cNvPr>
          <p:cNvSpPr txBox="1"/>
          <p:nvPr/>
        </p:nvSpPr>
        <p:spPr>
          <a:xfrm>
            <a:off x="719572" y="1700808"/>
            <a:ext cx="7704856" cy="4273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주기적인 방문 효과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졸업 시즌에만 단발성으로 이용하는 것이 아닌 정보 공유 게시판 기능을 통해 </a:t>
            </a:r>
            <a:r>
              <a:rPr lang="ko-KR" altLang="en-US" sz="1400" u="sng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다양한 학사 정보와 수강신청</a:t>
            </a:r>
            <a:r>
              <a:rPr lang="en-US" altLang="ko-KR" sz="1400" u="sng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u="sng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대체 조건 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등의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공유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주기적으로 사이트에 방문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하게 한다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ko-KR" altLang="en-US" sz="10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설계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학업성적확인서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업로드를 성공한다면 다음 페이지인 결과 조회 페이지의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사용자의 졸업요건 확인 여부를 확인할 수 있도록 한다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사용자가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파악하기 쉬운 보기 좋은 구조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통해 필요한 졸업요건이나 채우지 못한 필수 과목들의 조회 결과를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파악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있게 해준다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래픽 2" descr="막대 그래프 상향 추세 단색으로 채워진">
            <a:extLst>
              <a:ext uri="{FF2B5EF4-FFF2-40B4-BE49-F238E27FC236}">
                <a16:creationId xmlns:a16="http://schemas.microsoft.com/office/drawing/2014/main" id="{7009E19E-183C-3DE1-6D28-2027BF4C2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004" y="1304764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61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(3)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3540C-E595-4749-83A3-1C025103EBC2}"/>
              </a:ext>
            </a:extLst>
          </p:cNvPr>
          <p:cNvSpPr txBox="1"/>
          <p:nvPr/>
        </p:nvSpPr>
        <p:spPr>
          <a:xfrm>
            <a:off x="683568" y="1907974"/>
            <a:ext cx="7776864" cy="3042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교무팀과 인터뷰를 진행한 결과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시즌에 문의가 집중적으로 발생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(2022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기준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졸업예정자 중 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37.05%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학생들이 졸업요건을 채우지 못하고 졸업이 취소되었다</a:t>
            </a:r>
            <a:r>
              <a:rPr lang="en-US" altLang="ko-KR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en-US" altLang="ko-KR" sz="3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우리가 만드는 졸업요건 확인 시스템을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교무팀에서 사용할 의향이 있다는 답변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받았고 수기로 작성하여 확인하는 전과 달리 위 시스템이 도입되면 학생들이 본인의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졸업요건을 자동으로 확인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있고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관리</a:t>
            </a:r>
            <a:r>
              <a:rPr lang="ko-KR" altLang="en-US" sz="14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있어서 </a:t>
            </a:r>
            <a:r>
              <a:rPr lang="ko-KR" altLang="en-US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교무팀의 부담을 덜어내는 기대 효과가 있다</a:t>
            </a:r>
            <a:r>
              <a:rPr lang="en-US" altLang="ko-KR" sz="1400" dirty="0">
                <a:solidFill>
                  <a:srgbClr val="404040"/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rgbClr val="404040"/>
              </a:solidFill>
              <a:highlight>
                <a:srgbClr val="FFFF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" name="그래픽 5" descr="이사회 단색으로 채워진">
            <a:extLst>
              <a:ext uri="{FF2B5EF4-FFF2-40B4-BE49-F238E27FC236}">
                <a16:creationId xmlns:a16="http://schemas.microsoft.com/office/drawing/2014/main" id="{CF2355EE-3AB7-8AF7-E833-61BF1A7A5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8544" y="5160044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19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</a:t>
            </a:r>
          </a:p>
        </p:txBody>
      </p:sp>
      <p:pic>
        <p:nvPicPr>
          <p:cNvPr id="7" name="그림 6">
            <a:hlinkClick r:id="rId3"/>
            <a:extLst>
              <a:ext uri="{FF2B5EF4-FFF2-40B4-BE49-F238E27FC236}">
                <a16:creationId xmlns:a16="http://schemas.microsoft.com/office/drawing/2014/main" id="{9C0B4FFB-D41D-011B-E72F-7B18A398B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79" y="2614437"/>
            <a:ext cx="3960441" cy="1584176"/>
          </a:xfrm>
          <a:prstGeom prst="rect">
            <a:avLst/>
          </a:prstGeom>
        </p:spPr>
      </p:pic>
      <p:pic>
        <p:nvPicPr>
          <p:cNvPr id="3" name="그래픽 2" descr="커서 단색으로 채워진">
            <a:extLst>
              <a:ext uri="{FF2B5EF4-FFF2-40B4-BE49-F238E27FC236}">
                <a16:creationId xmlns:a16="http://schemas.microsoft.com/office/drawing/2014/main" id="{C0314D5F-D19B-6D58-1092-D69B1CD21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8184" y="3658553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2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E0C45F-2172-3238-096F-7AD26B9231FC}"/>
              </a:ext>
            </a:extLst>
          </p:cNvPr>
          <p:cNvSpPr txBox="1"/>
          <p:nvPr/>
        </p:nvSpPr>
        <p:spPr>
          <a:xfrm>
            <a:off x="3167844" y="5868324"/>
            <a:ext cx="2808312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5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졸업요건이 모두 만족 된 경우 </a:t>
            </a:r>
            <a:r>
              <a:rPr lang="en-US" altLang="ko-KR" sz="15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D313D2-AB84-F65A-2490-19EA38CB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72" y="1772816"/>
            <a:ext cx="6876256" cy="39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1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53109-A37B-E4E6-693A-79339F967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8" y="1483658"/>
            <a:ext cx="5269756" cy="3168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8414B6-2D46-E6C9-85E0-6D53643BC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212976"/>
            <a:ext cx="6620799" cy="2591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A558A-37FE-0040-63E3-D94383736A36}"/>
              </a:ext>
            </a:extLst>
          </p:cNvPr>
          <p:cNvSpPr txBox="1"/>
          <p:nvPr/>
        </p:nvSpPr>
        <p:spPr>
          <a:xfrm>
            <a:off x="2705156" y="5949280"/>
            <a:ext cx="3733688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사용자 피드백을 메일과 구글시트를 통해 확인 가능 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F79B0-1BDA-4027-5837-BB8220120E86}"/>
              </a:ext>
            </a:extLst>
          </p:cNvPr>
          <p:cNvSpPr txBox="1"/>
          <p:nvPr/>
        </p:nvSpPr>
        <p:spPr>
          <a:xfrm>
            <a:off x="1298773" y="573120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</a:t>
            </a:r>
          </a:p>
        </p:txBody>
      </p:sp>
    </p:spTree>
    <p:extLst>
      <p:ext uri="{BB962C8B-B14F-4D97-AF65-F5344CB8AC3E}">
        <p14:creationId xmlns:p14="http://schemas.microsoft.com/office/powerpoint/2010/main" val="1999600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E704632-CF1E-127C-985B-110AD24C870E}"/>
              </a:ext>
            </a:extLst>
          </p:cNvPr>
          <p:cNvSpPr/>
          <p:nvPr/>
        </p:nvSpPr>
        <p:spPr>
          <a:xfrm>
            <a:off x="1476362" y="3039950"/>
            <a:ext cx="6391070" cy="1829210"/>
          </a:xfrm>
          <a:prstGeom prst="roundRect">
            <a:avLst/>
          </a:prstGeom>
          <a:solidFill>
            <a:srgbClr val="FF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649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앞으로의 계획</a:t>
            </a:r>
          </a:p>
          <a:p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FBC97-2BA2-7C7D-0EA5-89ECED810B33}"/>
              </a:ext>
            </a:extLst>
          </p:cNvPr>
          <p:cNvSpPr txBox="1"/>
          <p:nvPr/>
        </p:nvSpPr>
        <p:spPr>
          <a:xfrm>
            <a:off x="1476363" y="2402411"/>
            <a:ext cx="6225555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83DD9-5342-C0EB-3A75-49D601A94D78}"/>
              </a:ext>
            </a:extLst>
          </p:cNvPr>
          <p:cNvSpPr txBox="1"/>
          <p:nvPr/>
        </p:nvSpPr>
        <p:spPr>
          <a:xfrm>
            <a:off x="2055949" y="3160630"/>
            <a:ext cx="5066382" cy="1337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▶ 베타 테스트 진행하며 문제 발생 시 수정하기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▶ 피드백 반영하기</a:t>
            </a:r>
            <a:endParaRPr lang="en-US" altLang="ko-KR" b="0" i="0" dirty="0">
              <a:solidFill>
                <a:srgbClr val="474747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1" name="그래픽 20" descr="인터넷 단색으로 채워진">
            <a:extLst>
              <a:ext uri="{FF2B5EF4-FFF2-40B4-BE49-F238E27FC236}">
                <a16:creationId xmlns:a16="http://schemas.microsoft.com/office/drawing/2014/main" id="{D5EA0A99-92B7-8B60-02E3-F84337216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20" y="1981355"/>
            <a:ext cx="1616323" cy="1616323"/>
          </a:xfrm>
          <a:prstGeom prst="rect">
            <a:avLst/>
          </a:prstGeom>
        </p:spPr>
      </p:pic>
      <p:pic>
        <p:nvPicPr>
          <p:cNvPr id="19" name="그래픽 18" descr="클립보드 혼합됨 단색으로 채워진">
            <a:extLst>
              <a:ext uri="{FF2B5EF4-FFF2-40B4-BE49-F238E27FC236}">
                <a16:creationId xmlns:a16="http://schemas.microsoft.com/office/drawing/2014/main" id="{7F817FEF-A5A1-117E-4383-EA7409D7D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8264" y="4026563"/>
            <a:ext cx="1685194" cy="16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2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1B338B0-A64D-C799-489B-5A3C59ADD4FA}"/>
              </a:ext>
            </a:extLst>
          </p:cNvPr>
          <p:cNvCxnSpPr>
            <a:cxnSpLocks/>
          </p:cNvCxnSpPr>
          <p:nvPr/>
        </p:nvCxnSpPr>
        <p:spPr>
          <a:xfrm>
            <a:off x="971600" y="2276872"/>
            <a:ext cx="2238354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F7E23C-20EF-1C21-49A2-4DC1771DBDDF}"/>
              </a:ext>
            </a:extLst>
          </p:cNvPr>
          <p:cNvSpPr txBox="1"/>
          <p:nvPr/>
        </p:nvSpPr>
        <p:spPr>
          <a:xfrm>
            <a:off x="1104106" y="2292039"/>
            <a:ext cx="7405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2">
                    <a:lumMod val="40000"/>
                    <a:lumOff val="6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359F8-A129-7E94-B911-CFD55C027096}"/>
              </a:ext>
            </a:extLst>
          </p:cNvPr>
          <p:cNvSpPr txBox="1"/>
          <p:nvPr/>
        </p:nvSpPr>
        <p:spPr>
          <a:xfrm>
            <a:off x="1145109" y="2938147"/>
            <a:ext cx="17823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 주제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997D71-448E-8188-C94B-6AA001BE9526}"/>
              </a:ext>
            </a:extLst>
          </p:cNvPr>
          <p:cNvCxnSpPr>
            <a:cxnSpLocks/>
          </p:cNvCxnSpPr>
          <p:nvPr/>
        </p:nvCxnSpPr>
        <p:spPr>
          <a:xfrm>
            <a:off x="3493456" y="2276872"/>
            <a:ext cx="2238354" cy="0"/>
          </a:xfrm>
          <a:prstGeom prst="line">
            <a:avLst/>
          </a:prstGeom>
          <a:ln w="38100">
            <a:solidFill>
              <a:srgbClr val="F5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933C3B-6433-C49C-D211-113EEEE9BD05}"/>
              </a:ext>
            </a:extLst>
          </p:cNvPr>
          <p:cNvSpPr txBox="1"/>
          <p:nvPr/>
        </p:nvSpPr>
        <p:spPr>
          <a:xfrm>
            <a:off x="3625962" y="2292039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E6B8B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E485F9-DD9C-6A2A-2DA7-DA0C9713DD20}"/>
              </a:ext>
            </a:extLst>
          </p:cNvPr>
          <p:cNvSpPr txBox="1"/>
          <p:nvPr/>
        </p:nvSpPr>
        <p:spPr>
          <a:xfrm>
            <a:off x="3666964" y="2938147"/>
            <a:ext cx="19147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D21DDD4-7A92-876A-B5E3-4FE5DB1D6910}"/>
              </a:ext>
            </a:extLst>
          </p:cNvPr>
          <p:cNvCxnSpPr>
            <a:cxnSpLocks/>
          </p:cNvCxnSpPr>
          <p:nvPr/>
        </p:nvCxnSpPr>
        <p:spPr>
          <a:xfrm>
            <a:off x="6026673" y="2276872"/>
            <a:ext cx="2238354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643DCE-D725-A717-2429-F14827C1F2D1}"/>
              </a:ext>
            </a:extLst>
          </p:cNvPr>
          <p:cNvSpPr txBox="1"/>
          <p:nvPr/>
        </p:nvSpPr>
        <p:spPr>
          <a:xfrm>
            <a:off x="6159179" y="2292039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2">
                    <a:lumMod val="40000"/>
                    <a:lumOff val="6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64C9CB-6D75-3DB4-EB36-957881A2BBA7}"/>
              </a:ext>
            </a:extLst>
          </p:cNvPr>
          <p:cNvSpPr txBox="1"/>
          <p:nvPr/>
        </p:nvSpPr>
        <p:spPr>
          <a:xfrm>
            <a:off x="6200182" y="2938147"/>
            <a:ext cx="17823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B4A253D-6F9F-559D-01C2-E9F521C16875}"/>
              </a:ext>
            </a:extLst>
          </p:cNvPr>
          <p:cNvCxnSpPr>
            <a:cxnSpLocks/>
          </p:cNvCxnSpPr>
          <p:nvPr/>
        </p:nvCxnSpPr>
        <p:spPr>
          <a:xfrm>
            <a:off x="971600" y="4311885"/>
            <a:ext cx="2238354" cy="0"/>
          </a:xfrm>
          <a:prstGeom prst="line">
            <a:avLst/>
          </a:prstGeom>
          <a:ln w="38100">
            <a:solidFill>
              <a:srgbClr val="F5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262D29A-003E-5DA3-0E22-ECF898729765}"/>
              </a:ext>
            </a:extLst>
          </p:cNvPr>
          <p:cNvSpPr txBox="1"/>
          <p:nvPr/>
        </p:nvSpPr>
        <p:spPr>
          <a:xfrm>
            <a:off x="1104106" y="4327052"/>
            <a:ext cx="8756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E6B8B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5E0582-7C20-92FB-BED6-A0014597326B}"/>
              </a:ext>
            </a:extLst>
          </p:cNvPr>
          <p:cNvSpPr txBox="1"/>
          <p:nvPr/>
        </p:nvSpPr>
        <p:spPr>
          <a:xfrm>
            <a:off x="1145109" y="4973160"/>
            <a:ext cx="17823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274BC36-C7E5-5381-78A5-5D7192B69AA3}"/>
              </a:ext>
            </a:extLst>
          </p:cNvPr>
          <p:cNvCxnSpPr>
            <a:cxnSpLocks/>
          </p:cNvCxnSpPr>
          <p:nvPr/>
        </p:nvCxnSpPr>
        <p:spPr>
          <a:xfrm>
            <a:off x="3493456" y="4311885"/>
            <a:ext cx="2238354" cy="0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DDC88B9-296C-9623-D299-981E393A1655}"/>
              </a:ext>
            </a:extLst>
          </p:cNvPr>
          <p:cNvSpPr txBox="1"/>
          <p:nvPr/>
        </p:nvSpPr>
        <p:spPr>
          <a:xfrm>
            <a:off x="3625962" y="4327052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accent2">
                    <a:lumMod val="40000"/>
                    <a:lumOff val="6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14AEF3-90EE-3F65-3F46-9C12980E3DC4}"/>
              </a:ext>
            </a:extLst>
          </p:cNvPr>
          <p:cNvSpPr txBox="1"/>
          <p:nvPr/>
        </p:nvSpPr>
        <p:spPr>
          <a:xfrm>
            <a:off x="3666964" y="4973160"/>
            <a:ext cx="22383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 시연 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E4BD0EC-915B-FB86-81FF-A5CB4E917E3B}"/>
              </a:ext>
            </a:extLst>
          </p:cNvPr>
          <p:cNvCxnSpPr>
            <a:cxnSpLocks/>
          </p:cNvCxnSpPr>
          <p:nvPr/>
        </p:nvCxnSpPr>
        <p:spPr>
          <a:xfrm>
            <a:off x="6026673" y="4311885"/>
            <a:ext cx="2238354" cy="0"/>
          </a:xfrm>
          <a:prstGeom prst="line">
            <a:avLst/>
          </a:prstGeom>
          <a:ln w="38100">
            <a:solidFill>
              <a:srgbClr val="F5E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8AE4A3-CF48-89D0-7EE1-3EB7BC5004C4}"/>
              </a:ext>
            </a:extLst>
          </p:cNvPr>
          <p:cNvSpPr txBox="1"/>
          <p:nvPr/>
        </p:nvSpPr>
        <p:spPr>
          <a:xfrm>
            <a:off x="6159179" y="4327052"/>
            <a:ext cx="8035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rgbClr val="E6B8B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11C205-CB16-E8C3-DCAC-9432E47FA648}"/>
              </a:ext>
            </a:extLst>
          </p:cNvPr>
          <p:cNvSpPr txBox="1"/>
          <p:nvPr/>
        </p:nvSpPr>
        <p:spPr>
          <a:xfrm>
            <a:off x="6200181" y="4973160"/>
            <a:ext cx="206484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앞으로의 계획</a:t>
            </a:r>
            <a:endParaRPr lang="en-US" altLang="ko-KR" sz="2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56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45DDA9-712B-48DC-BE14-CB33DAAB76EB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BA32D0-3EA7-4018-8348-3D97EC1B0093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BD8A4-6361-4EA6-9DA6-DDF13CCE0441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88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7C932A-008B-163B-0270-25CD3761D463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7A8AF2-595C-5DBE-B5CC-CB84B4202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50" y="1412776"/>
            <a:ext cx="2547313" cy="5013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592F36-13B2-6936-9D31-4B71C5FB70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12776"/>
            <a:ext cx="2685691" cy="2420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911219-65F2-583B-4A10-EACCD6D9AA61}"/>
              </a:ext>
            </a:extLst>
          </p:cNvPr>
          <p:cNvSpPr txBox="1"/>
          <p:nvPr/>
        </p:nvSpPr>
        <p:spPr>
          <a:xfrm>
            <a:off x="4048859" y="5877272"/>
            <a:ext cx="4010991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진행 중인</a:t>
            </a:r>
            <a:r>
              <a:rPr lang="en-US" altLang="ko-KR" sz="12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졸업예정자 졸업여부 </a:t>
            </a:r>
            <a:r>
              <a:rPr lang="ko-KR" altLang="en-US" sz="1200" b="0" i="0" dirty="0" err="1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셀프테스트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DE868E-23F8-A69A-439B-4C7470442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84078"/>
            <a:ext cx="3450209" cy="4870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2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pic>
        <p:nvPicPr>
          <p:cNvPr id="6" name="그래픽 5" descr="사용자 윤곽선">
            <a:extLst>
              <a:ext uri="{FF2B5EF4-FFF2-40B4-BE49-F238E27FC236}">
                <a16:creationId xmlns:a16="http://schemas.microsoft.com/office/drawing/2014/main" id="{1991C8FF-CB50-EF94-8CD2-B59E9C20F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9752" y="1664968"/>
            <a:ext cx="914400" cy="914400"/>
          </a:xfrm>
          <a:prstGeom prst="rect">
            <a:avLst/>
          </a:prstGeom>
        </p:spPr>
      </p:pic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30C076EB-6BC3-C823-BF67-3868E6E984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8640" y="399825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0E10E4-2B86-1384-7CD6-C5F8D1DC631F}"/>
              </a:ext>
            </a:extLst>
          </p:cNvPr>
          <p:cNvSpPr txBox="1"/>
          <p:nvPr/>
        </p:nvSpPr>
        <p:spPr>
          <a:xfrm>
            <a:off x="738648" y="2510555"/>
            <a:ext cx="4785460" cy="1169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 예정자인 학우만 </a:t>
            </a:r>
            <a:r>
              <a:rPr lang="en-US" altLang="ko-KR" sz="1200" b="0" i="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b="0" i="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졸업사정 셀프 테스트</a:t>
            </a:r>
            <a:r>
              <a:rPr lang="en-US" altLang="ko-KR" sz="1200" b="0" i="0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결과 확인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 사무실에 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셀프 테스트 양식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수기 작성 후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직접 제출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highlight>
                <a:srgbClr val="FFE7E7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학번마다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졸업요건이 다르기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에 정확하게 파악하기 어려움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졸업사정 셀프 테스트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’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결과 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조교가 수기로 직접 체크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highlight>
                <a:srgbClr val="FFE7E7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70926-167B-1A31-842A-6171ADBBF571}"/>
              </a:ext>
            </a:extLst>
          </p:cNvPr>
          <p:cNvSpPr txBox="1"/>
          <p:nvPr/>
        </p:nvSpPr>
        <p:spPr>
          <a:xfrm>
            <a:off x="4565600" y="4887552"/>
            <a:ext cx="4176464" cy="1446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학과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학번에 상관없는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모든 학생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들이 사용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PDF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업로드만으로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빠르고 간단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하게 졸업요건 파악</a:t>
            </a:r>
            <a:r>
              <a:rPr lang="en-US" altLang="ko-KR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부족한 졸업요건 확인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가능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조교들의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업무 부담을 줄일 수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있음</a:t>
            </a:r>
            <a:endParaRPr lang="en-US" altLang="ko-KR" sz="1200" dirty="0">
              <a:solidFill>
                <a:srgbClr val="2626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2626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수기로 체크하며 일어나는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highlight>
                  <a:srgbClr val="FFE7E7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맑은 고딕 Semilight" panose="020B0502040204020203" pitchFamily="50" charset="-127"/>
              </a:rPr>
              <a:t>실수 방지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highlight>
                <a:srgbClr val="FFE7E7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BA29CE-BA93-8957-4BF8-3478D689265E}"/>
              </a:ext>
            </a:extLst>
          </p:cNvPr>
          <p:cNvSpPr txBox="1"/>
          <p:nvPr/>
        </p:nvSpPr>
        <p:spPr>
          <a:xfrm>
            <a:off x="2273811" y="1469847"/>
            <a:ext cx="1046282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현재 문제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2339E-0311-D4CB-52F0-D869F6767DB9}"/>
              </a:ext>
            </a:extLst>
          </p:cNvPr>
          <p:cNvSpPr txBox="1"/>
          <p:nvPr/>
        </p:nvSpPr>
        <p:spPr>
          <a:xfrm>
            <a:off x="5542606" y="3717032"/>
            <a:ext cx="1786468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(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졸업가능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? </a:t>
            </a:r>
            <a:r>
              <a:rPr lang="ko-KR" altLang="en-US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사용</a:t>
            </a:r>
            <a:r>
              <a:rPr lang="ko-KR" altLang="en-US" sz="1200" dirty="0">
                <a:solidFill>
                  <a:srgbClr val="26262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 이후 </a:t>
            </a:r>
            <a:r>
              <a:rPr lang="en-US" altLang="ko-KR" sz="1200" b="0" i="0" dirty="0">
                <a:solidFill>
                  <a:srgbClr val="262626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맑은 고딕 Semilight" panose="020B0502040204020203" pitchFamily="50" charset="-127"/>
              </a:rPr>
              <a:t>)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874F1D1-845F-EEF6-B247-8F9893CF6DFA}"/>
              </a:ext>
            </a:extLst>
          </p:cNvPr>
          <p:cNvSpPr/>
          <p:nvPr/>
        </p:nvSpPr>
        <p:spPr>
          <a:xfrm rot="2638850">
            <a:off x="4600948" y="3709192"/>
            <a:ext cx="682964" cy="485951"/>
          </a:xfrm>
          <a:prstGeom prst="rightArrow">
            <a:avLst/>
          </a:prstGeom>
          <a:solidFill>
            <a:srgbClr val="CE7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0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B08D59-E7C2-4EE8-925A-3537D598101A}"/>
              </a:ext>
            </a:extLst>
          </p:cNvPr>
          <p:cNvSpPr/>
          <p:nvPr/>
        </p:nvSpPr>
        <p:spPr>
          <a:xfrm>
            <a:off x="889620" y="5136826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EE15-F1F5-4582-9F08-CFEA71A0A90B}"/>
              </a:ext>
            </a:extLst>
          </p:cNvPr>
          <p:cNvSpPr txBox="1"/>
          <p:nvPr/>
        </p:nvSpPr>
        <p:spPr>
          <a:xfrm>
            <a:off x="889620" y="1779163"/>
            <a:ext cx="7047122" cy="702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졸업요건을 채우지 못해 졸업이 유예되거나 취소되는 경우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 전체 졸업예정자 중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몇 퍼센트 정도인지 궁금합니다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A35D99-9FBE-4528-ACE7-4687862D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01" y="2924944"/>
            <a:ext cx="6617685" cy="1622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C634A-289E-41FF-94CF-20C131C79ADD}"/>
              </a:ext>
            </a:extLst>
          </p:cNvPr>
          <p:cNvSpPr txBox="1"/>
          <p:nvPr/>
        </p:nvSpPr>
        <p:spPr>
          <a:xfrm>
            <a:off x="1177024" y="5213821"/>
            <a:ext cx="7058037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 졸업예정자 중 </a:t>
            </a:r>
            <a:r>
              <a:rPr lang="en-US" altLang="ko-KR" sz="1400" b="1" i="0" u="sng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37.05%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학생들이 졸업 요건을 채우지 못해 졸업이 취소되었습니다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B0035FB-50BD-7004-9A95-E387FD590474}"/>
              </a:ext>
            </a:extLst>
          </p:cNvPr>
          <p:cNvSpPr/>
          <p:nvPr/>
        </p:nvSpPr>
        <p:spPr>
          <a:xfrm>
            <a:off x="4427984" y="3499379"/>
            <a:ext cx="1195984" cy="5056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별 3개 평점 단색으로 채워진">
            <a:extLst>
              <a:ext uri="{FF2B5EF4-FFF2-40B4-BE49-F238E27FC236}">
                <a16:creationId xmlns:a16="http://schemas.microsoft.com/office/drawing/2014/main" id="{914FF12E-1706-C869-C340-51717CA52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776" y="2780930"/>
            <a:ext cx="914400" cy="91440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2E5754-C727-C67F-2FB9-4AB9C9108A0B}"/>
              </a:ext>
            </a:extLst>
          </p:cNvPr>
          <p:cNvCxnSpPr/>
          <p:nvPr/>
        </p:nvCxnSpPr>
        <p:spPr>
          <a:xfrm>
            <a:off x="1397201" y="4557478"/>
            <a:ext cx="63952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2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061CD6B-FCAC-46B1-A6A6-150C6CE082DF}"/>
              </a:ext>
            </a:extLst>
          </p:cNvPr>
          <p:cNvSpPr/>
          <p:nvPr/>
        </p:nvSpPr>
        <p:spPr>
          <a:xfrm>
            <a:off x="802538" y="3680584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E41C-A001-4F9E-86CB-A286B2FB24AF}"/>
              </a:ext>
            </a:extLst>
          </p:cNvPr>
          <p:cNvSpPr txBox="1"/>
          <p:nvPr/>
        </p:nvSpPr>
        <p:spPr>
          <a:xfrm>
            <a:off x="1298773" y="3717032"/>
            <a:ext cx="7136613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문의는 </a:t>
            </a:r>
            <a:r>
              <a:rPr lang="ko-KR" altLang="en-US" sz="1400" b="0" i="0" dirty="0">
                <a:solidFill>
                  <a:srgbClr val="E6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졸업시즌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 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6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~8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집중되는 편입니다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9C208-3019-4D3E-85E4-748BC71B0A69}"/>
              </a:ext>
            </a:extLst>
          </p:cNvPr>
          <p:cNvSpPr txBox="1"/>
          <p:nvPr/>
        </p:nvSpPr>
        <p:spPr>
          <a:xfrm>
            <a:off x="615034" y="2802414"/>
            <a:ext cx="7913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졸업요건에 관련된 문의 메일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전화가 하루에 대략 몇 건 정도 있는지 궁금합니다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06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B8D101-6E5B-4749-A0B7-B78ECC8293D8}"/>
              </a:ext>
            </a:extLst>
          </p:cNvPr>
          <p:cNvSpPr/>
          <p:nvPr/>
        </p:nvSpPr>
        <p:spPr>
          <a:xfrm>
            <a:off x="755576" y="2972978"/>
            <a:ext cx="7539685" cy="110409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929282" y="3035727"/>
            <a:ext cx="7171110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300" b="1" i="0" dirty="0">
                <a:solidFill>
                  <a:srgbClr val="FF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 </a:t>
            </a:r>
            <a:r>
              <a:rPr lang="ko-KR" altLang="en-US" sz="1300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있다</a:t>
            </a:r>
            <a:r>
              <a:rPr lang="en-US" altLang="ko-KR" sz="1300" b="1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.”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우리 대학에서는 매 학기 초 졸업예정자에 대한 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졸업여부 셀프 테스트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시행하고 있습니다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다만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수기로 작성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하고 있어 학생들이 본인의 졸업요건을 스스로 웹 상에서 체크하고 관리할 수 있다면 활용도가 높을 것 같습니다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A721D-4E7E-4465-BC80-CA3107C6EE04}"/>
              </a:ext>
            </a:extLst>
          </p:cNvPr>
          <p:cNvSpPr txBox="1"/>
          <p:nvPr/>
        </p:nvSpPr>
        <p:spPr>
          <a:xfrm>
            <a:off x="899592" y="1556792"/>
            <a:ext cx="7539685" cy="134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질문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만약 학업성적확인서를 통해 졸업 가능 여부를 확인하고 부족한 졸업요건을 알려주는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서비스가 있다면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학사지원팀에서는 이용할 의향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 있으십니까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학사지원팀에서 서비스를 이용한다면 그렇게 생각하신 이유를 여쭤보고 싶습니다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96B29-3DA9-4AE4-AFDD-4280DD7B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1" y="4357578"/>
            <a:ext cx="3002545" cy="2039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5001C5B-03CE-4B07-BEBF-379B297E3E2E}"/>
              </a:ext>
            </a:extLst>
          </p:cNvPr>
          <p:cNvSpPr/>
          <p:nvPr/>
        </p:nvSpPr>
        <p:spPr>
          <a:xfrm flipH="1">
            <a:off x="4572000" y="5661248"/>
            <a:ext cx="792088" cy="504056"/>
          </a:xfrm>
          <a:prstGeom prst="rightArrow">
            <a:avLst>
              <a:gd name="adj1" fmla="val 42441"/>
              <a:gd name="adj2" fmla="val 78345"/>
            </a:avLst>
          </a:prstGeom>
          <a:solidFill>
            <a:srgbClr val="FFD5D5"/>
          </a:solidFill>
          <a:ln>
            <a:solidFill>
              <a:srgbClr val="FFD5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CD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B917-B141-495E-8D86-6C4EE30E8546}"/>
              </a:ext>
            </a:extLst>
          </p:cNvPr>
          <p:cNvSpPr txBox="1"/>
          <p:nvPr/>
        </p:nvSpPr>
        <p:spPr>
          <a:xfrm>
            <a:off x="553961" y="5733002"/>
            <a:ext cx="411547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메일을 통해 직접 인터뷰를 진행하였습니다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350" b="0" i="0" dirty="0">
              <a:solidFill>
                <a:srgbClr val="474747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26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630462" y="1844824"/>
            <a:ext cx="7883076" cy="403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기능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 성적 확인서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파일을 업로드 해서 졸업 요건을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과별로 학생들이 많이 수강한 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 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에브리타임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높은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순 인기있는 교양 과목을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추천해주는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논문 대체 과제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 과목 대체 요건 등의 정보를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8DCCD45-11BB-012A-8005-B65239D31A8B}"/>
                  </a:ext>
                </a:extLst>
              </p14:cNvPr>
              <p14:cNvContentPartPr/>
              <p14:nvPr/>
            </p14:nvContentPartPr>
            <p14:xfrm>
              <a:off x="10618455" y="4133370"/>
              <a:ext cx="180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8DCCD45-11BB-012A-8005-B65239D31A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9455" y="4124730"/>
                <a:ext cx="194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199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684</Words>
  <Application>Microsoft Office PowerPoint</Application>
  <PresentationFormat>화면 슬라이드 쇼(4:3)</PresentationFormat>
  <Paragraphs>101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에스코어 드림 3 Light</vt:lpstr>
      <vt:lpstr>에스코어 드림 7 ExtraBold</vt:lpstr>
      <vt:lpstr>Wingdings</vt:lpstr>
      <vt:lpstr>여기어때 잘난체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김지윤(컴퓨터공학부)</cp:lastModifiedBy>
  <cp:revision>731</cp:revision>
  <dcterms:created xsi:type="dcterms:W3CDTF">2018-08-08T00:11:21Z</dcterms:created>
  <dcterms:modified xsi:type="dcterms:W3CDTF">2022-10-03T16:40:52Z</dcterms:modified>
</cp:coreProperties>
</file>